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86" r:id="rId2"/>
    <p:sldMasterId id="2147483688" r:id="rId3"/>
    <p:sldMasterId id="2147483691" r:id="rId4"/>
    <p:sldMasterId id="2147483695" r:id="rId5"/>
    <p:sldMasterId id="2147483698" r:id="rId6"/>
    <p:sldMasterId id="2147483702" r:id="rId7"/>
    <p:sldMasterId id="2147483704" r:id="rId8"/>
  </p:sldMasterIdLst>
  <p:notesMasterIdLst>
    <p:notesMasterId r:id="rId15"/>
  </p:notesMasterIdLst>
  <p:handoutMasterIdLst>
    <p:handoutMasterId r:id="rId16"/>
  </p:handoutMasterIdLst>
  <p:sldIdLst>
    <p:sldId id="260" r:id="rId9"/>
    <p:sldId id="261" r:id="rId10"/>
    <p:sldId id="262" r:id="rId11"/>
    <p:sldId id="263" r:id="rId12"/>
    <p:sldId id="264" r:id="rId13"/>
    <p:sldId id="26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onzalez Martinez, Maria del Carmen" initials="GMMdC" lastIdx="1" clrIdx="0">
    <p:extLst>
      <p:ext uri="{19B8F6BF-5375-455C-9EA6-DF929625EA0E}">
        <p15:presenceInfo xmlns:p15="http://schemas.microsoft.com/office/powerpoint/2012/main" userId="S::maria.gonzalez@ipejal.gob.mx::74546a51-2f11-43ef-b13b-107e6da1ef1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10-22T11:15:37.052" idx="1">
    <p:pos x="10" y="10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6C7E170F-3ABF-4CE7-8064-0D8E2A88613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76890AD-379D-418F-8C09-FCA75261DA8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0D9159-C117-4A89-A01A-21C175ED86CA}" type="datetimeFigureOut">
              <a:rPr lang="es-MX" smtClean="0"/>
              <a:t>22/10/2021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64C8B37-90A4-429F-B8CA-C175CDF78E7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69976248-8466-4CF1-8CE5-CDB82DD5BE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FF373-52F9-49D8-8D65-602C4259F8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6380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6F34C-2B1F-4DF3-845F-04C29BD8D4FC}" type="datetimeFigureOut">
              <a:rPr lang="es-MX" smtClean="0"/>
              <a:t>22/10/2021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F3BAE-0545-4907-B455-32E1A60745E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1466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28"/>
            <a:ext cx="777240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19908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42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886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0822B0F7-6944-47C7-84D9-70D03C3D42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0E1A294-4925-43C5-836B-BDD5D5C992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4177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739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82" y="3132947"/>
            <a:ext cx="5303371" cy="592106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9268135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49966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11376" y="1127726"/>
            <a:ext cx="8321247" cy="46025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5298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</a:p>
        </p:txBody>
      </p:sp>
    </p:spTree>
    <p:extLst>
      <p:ext uri="{BB962C8B-B14F-4D97-AF65-F5344CB8AC3E}">
        <p14:creationId xmlns:p14="http://schemas.microsoft.com/office/powerpoint/2010/main" val="201350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18984" y="1072120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64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F19490-00FA-4438-B7F5-86DA6A72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6" y="28511"/>
            <a:ext cx="6742300" cy="48934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BC409D0-3F46-4115-96BE-7D475D174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4721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06475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34262"/>
            <a:ext cx="5742296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267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50428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608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93987"/>
            <a:ext cx="626364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80151"/>
            <a:ext cx="457200" cy="377849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8324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34262"/>
            <a:ext cx="5742296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92319F3-DF93-4FD7-A25D-44564A35E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6C8CB78-6A71-4A53-BEA8-86FF94D3A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480151"/>
            <a:ext cx="457200" cy="377849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7788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6354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1.jp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png"/><Relationship Id="rId5" Type="http://schemas.openxmlformats.org/officeDocument/2006/relationships/image" Target="../media/image13.jpg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10916" y="-2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32232" y="647571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1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1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1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758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499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5" y="2137955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0"/>
            <a:ext cx="1688548" cy="576815"/>
          </a:xfrm>
          <a:prstGeom prst="rect">
            <a:avLst/>
          </a:prstGeom>
        </p:spPr>
      </p:pic>
      <p:sp>
        <p:nvSpPr>
          <p:cNvPr id="39" name="2 Rectángulo"/>
          <p:cNvSpPr/>
          <p:nvPr/>
        </p:nvSpPr>
        <p:spPr>
          <a:xfrm>
            <a:off x="1" y="1618693"/>
            <a:ext cx="914400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6181" y="645188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51986"/>
            <a:ext cx="6736566" cy="445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F18D7904-7BD9-46DE-A44C-B19DEFCF64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2965" y="1142761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8238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2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0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7556" y="646740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Marcador de título 2">
            <a:extLst>
              <a:ext uri="{FF2B5EF4-FFF2-40B4-BE49-F238E27FC236}">
                <a16:creationId xmlns:a16="http://schemas.microsoft.com/office/drawing/2014/main" id="{C8B24DD2-A40F-4555-B179-9ADD087B4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5" y="33030"/>
            <a:ext cx="6742300" cy="489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CF62CB-A637-4EA1-80A7-18989DCDB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644" y="1139836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97179F-E906-424E-BAE7-14CA011D90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7969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</a:p>
        </p:txBody>
      </p:sp>
    </p:spTree>
    <p:extLst>
      <p:ext uri="{BB962C8B-B14F-4D97-AF65-F5344CB8AC3E}">
        <p14:creationId xmlns:p14="http://schemas.microsoft.com/office/powerpoint/2010/main" val="1548329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445" y="1968881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0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38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0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 userDrawn="1"/>
        </p:nvSpPr>
        <p:spPr>
          <a:xfrm>
            <a:off x="-6351" y="1193386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90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F87D5031-1892-462F-ABB2-E71ECBF3A3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6386"/>
          <a:stretch/>
        </p:blipFill>
        <p:spPr>
          <a:xfrm rot="10800000">
            <a:off x="124200" y="1669598"/>
            <a:ext cx="5944796" cy="292023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4568"/>
          <a:stretch/>
        </p:blipFill>
        <p:spPr>
          <a:xfrm rot="10800000">
            <a:off x="65285" y="2726058"/>
            <a:ext cx="6146361" cy="29202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3865" y="2857500"/>
            <a:ext cx="569905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4" name="Imagen 3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92D01BB5-15EB-4AB6-909E-70F9383F8E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5" y="0"/>
            <a:ext cx="2571724" cy="1062990"/>
          </a:xfrm>
          <a:prstGeom prst="homePlate">
            <a:avLst>
              <a:gd name="adj" fmla="val 30645"/>
            </a:avLst>
          </a:prstGeom>
        </p:spPr>
      </p:pic>
      <p:pic>
        <p:nvPicPr>
          <p:cNvPr id="13" name="Imagen 1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7052444-C2E9-414D-A0C0-3E50439D57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735" y="5646295"/>
            <a:ext cx="1567809" cy="121170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alphaModFix amt="19000"/>
          </a:blip>
          <a:stretch>
            <a:fillRect/>
          </a:stretch>
        </p:blipFill>
        <p:spPr>
          <a:xfrm>
            <a:off x="6354297" y="1683006"/>
            <a:ext cx="2719052" cy="3670110"/>
          </a:xfrm>
          <a:prstGeom prst="rect">
            <a:avLst/>
          </a:prstGeom>
        </p:spPr>
      </p:pic>
      <p:sp>
        <p:nvSpPr>
          <p:cNvPr id="8" name="41 Rectángulo">
            <a:extLst>
              <a:ext uri="{FF2B5EF4-FFF2-40B4-BE49-F238E27FC236}">
                <a16:creationId xmlns:a16="http://schemas.microsoft.com/office/drawing/2014/main" id="{F7AB0146-EC81-490B-A7FC-9374C3B8BA00}"/>
              </a:ext>
            </a:extLst>
          </p:cNvPr>
          <p:cNvSpPr/>
          <p:nvPr userDrawn="1"/>
        </p:nvSpPr>
        <p:spPr>
          <a:xfrm>
            <a:off x="-6351" y="1193386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068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tx1">
              <a:lumMod val="65000"/>
              <a:lumOff val="35000"/>
            </a:schemeClr>
          </a:solidFill>
          <a:latin typeface="Estrangelo Edessa" panose="03080600000000000000" pitchFamily="66" charset="0"/>
          <a:ea typeface="HGPSoeiKakugothicUB" panose="020B0400000000000000" pitchFamily="34" charset="-128"/>
          <a:cs typeface="Estrangelo Edessa" panose="03080600000000000000" pitchFamily="66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1069" y="6470243"/>
            <a:ext cx="537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7512" y="28971"/>
            <a:ext cx="7431283" cy="611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2" name="Imagen 11" descr="Texto&#10;&#10;Descripción generada automáticamente con confianza media">
            <a:extLst>
              <a:ext uri="{FF2B5EF4-FFF2-40B4-BE49-F238E27FC236}">
                <a16:creationId xmlns:a16="http://schemas.microsoft.com/office/drawing/2014/main" id="{B4C60C39-5CEF-4451-94CF-8AFD4A1C915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225"/>
            <a:ext cx="1646435" cy="611048"/>
          </a:xfrm>
          <a:prstGeom prst="rect">
            <a:avLst/>
          </a:prstGeom>
        </p:spPr>
      </p:pic>
      <p:pic>
        <p:nvPicPr>
          <p:cNvPr id="15" name="Imagen 1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EEF5BF1-D072-4CA6-823B-FCEA04FF27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045" y="6026151"/>
            <a:ext cx="1076319" cy="831849"/>
          </a:xfrm>
          <a:prstGeom prst="rect">
            <a:avLst/>
          </a:prstGeom>
        </p:spPr>
      </p:pic>
      <p:pic>
        <p:nvPicPr>
          <p:cNvPr id="17" name="Imagen 16" descr="Texto&#10;&#10;Descripción generada automáticamente con confianza media">
            <a:extLst>
              <a:ext uri="{FF2B5EF4-FFF2-40B4-BE49-F238E27FC236}">
                <a16:creationId xmlns:a16="http://schemas.microsoft.com/office/drawing/2014/main" id="{E33E5459-7E90-4F30-AE6E-91D2534B43D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91"/>
          <a:stretch/>
        </p:blipFill>
        <p:spPr>
          <a:xfrm>
            <a:off x="2248075" y="693993"/>
            <a:ext cx="4647850" cy="556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040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85830" y="-2"/>
            <a:ext cx="7458170" cy="59929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7184"/>
            <a:ext cx="6997698" cy="592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04B2ED8-D046-41C1-96F8-7511B2215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4338" y="106432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793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29 de octubre de 2021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36FDCAB-5001-4D70-9990-B5AFDCAEF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2766218"/>
            <a:ext cx="534184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4604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png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A10195-48BF-4DA7-BBB5-38BC94549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2336408"/>
            <a:ext cx="5742296" cy="1470025"/>
          </a:xfrm>
        </p:spPr>
        <p:txBody>
          <a:bodyPr/>
          <a:lstStyle/>
          <a:p>
            <a:r>
              <a:rPr lang="es-MX" sz="4000" dirty="0">
                <a:solidFill>
                  <a:schemeClr val="accent1">
                    <a:lumMod val="50000"/>
                  </a:schemeClr>
                </a:solidFill>
              </a:rPr>
              <a:t>Distribución de Afiliados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A836C62-42B2-4006-8442-F3C17F24BB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7200" y="3397054"/>
            <a:ext cx="5742296" cy="1752600"/>
          </a:xfrm>
        </p:spPr>
        <p:txBody>
          <a:bodyPr>
            <a:normAutofit/>
          </a:bodyPr>
          <a:lstStyle/>
          <a:p>
            <a:r>
              <a:rPr lang="es-MX" sz="2400" dirty="0"/>
              <a:t>septiembre 2021</a:t>
            </a: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227FF27-7FFF-4208-B5AC-FB3C0B832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sz="900"/>
              <a:t>Sesión Ordinaria 10/2021 del 29 de octubre de 2021</a:t>
            </a:r>
            <a:endParaRPr lang="en-US" sz="900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329F790-D62F-4EE7-A5F5-1F90ECD05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902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701F2C7-3582-4685-B514-11EBDEEA72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 sz="900"/>
              <a:t>Sesión Ordinaria 10/2021 del 29 de octubre de 2021</a:t>
            </a:r>
            <a:endParaRPr lang="es-MX" sz="900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3137374-2F3A-4444-94DC-6150406FAE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456D932C-784A-410B-8D24-07703EB93AB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98415" y="135279"/>
            <a:ext cx="6742112" cy="488950"/>
          </a:xfrm>
        </p:spPr>
        <p:txBody>
          <a:bodyPr/>
          <a:lstStyle/>
          <a:p>
            <a:pPr algn="ctr"/>
            <a:r>
              <a:rPr lang="es-MX" dirty="0"/>
              <a:t>Distribución de Afiliados Septiembre 2021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577E25D6-8683-4AFB-A4FC-A82014C1E8AC}"/>
              </a:ext>
            </a:extLst>
          </p:cNvPr>
          <p:cNvSpPr txBox="1"/>
          <p:nvPr/>
        </p:nvSpPr>
        <p:spPr>
          <a:xfrm>
            <a:off x="42103" y="2898049"/>
            <a:ext cx="88984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*Se determina en base a la tabla de porcentajes de aportación establecida en el Artículo 39 de la Ley del Instituto de Pensiones del Estado de Jalisco.</a:t>
            </a:r>
            <a:endParaRPr lang="es-MX" sz="1600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4773AEDB-49FC-47E7-97D4-9CCABB42A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36" y="911987"/>
            <a:ext cx="8892558" cy="198605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B9062233-8AA0-4795-8624-F6197EE56A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4116488"/>
            <a:ext cx="2459333" cy="1135313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94C1CEDD-77D5-4FF0-A016-D900094CB9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9931" y="3309377"/>
            <a:ext cx="4578493" cy="274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696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95A312E-02CC-4B15-AF92-64D2369E96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5C9419E-8A2E-44D1-9842-0D15F9E211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/>
              <a:t>Distribución de Afiliados Agosto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6169BEB-03FC-4016-A939-5A95CFF9B6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sz="900"/>
              <a:t>Sesión Ordinaria 10/2021 del 29 de octubre de 2021</a:t>
            </a:r>
            <a:endParaRPr lang="es-MX" sz="900" dirty="0"/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79630B57-B6FB-4129-91DF-65F1921F26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0" y="688307"/>
            <a:ext cx="3312369" cy="2459489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065239AD-5013-40CC-9B67-2FFE0EBB1E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4" y="3212973"/>
            <a:ext cx="4974375" cy="1829587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8608634-644B-48F3-8C6B-3E0023D6FA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4" y="1005457"/>
            <a:ext cx="4974375" cy="1814864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61E94EEC-62AA-43AD-A0DC-EA75BFDA67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5656" y="5246015"/>
            <a:ext cx="2459333" cy="1135313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3E61E5CE-17A6-4C7A-9983-4FD89279E9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111" y="3117773"/>
            <a:ext cx="3522189" cy="2566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88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686282A1-D457-4D22-8F38-E15D2A747E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8D1C22D3-956E-4C8C-9CF0-726E05629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Distribución de Pensionados Septiembre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0A61FFE-C719-41A7-96E6-D5E1FF5F3D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sz="900"/>
              <a:t>Sesión Ordinaria 10/2021 del 29 de octubre de 2021</a:t>
            </a:r>
            <a:endParaRPr lang="es-MX" sz="9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70C70F0-A242-4C60-B18A-026691977262}"/>
              </a:ext>
            </a:extLst>
          </p:cNvPr>
          <p:cNvSpPr txBox="1"/>
          <p:nvPr/>
        </p:nvSpPr>
        <p:spPr>
          <a:xfrm>
            <a:off x="121609" y="599753"/>
            <a:ext cx="55076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chemeClr val="accent1">
                    <a:lumMod val="50000"/>
                  </a:schemeClr>
                </a:solidFill>
              </a:rPr>
              <a:t>Edad y Tipo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97C520B3-2262-4DE1-895E-F0E3CA6D7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76" y="996187"/>
            <a:ext cx="8558804" cy="4865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043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16033D9E-579C-4D36-B7AF-4050C2DFF7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1A543C85-ABA0-48DB-8E1C-C1D5144C2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Distribución de Pensionados Septiembre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EEA988-8CFF-4B01-A3C8-4781C17280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sz="900"/>
              <a:t>Sesión Ordinaria 10/2021 del 29 de octubre de 2021</a:t>
            </a:r>
            <a:endParaRPr lang="es-MX" sz="9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17726890-6C92-4125-A9C1-43219BE785F4}"/>
              </a:ext>
            </a:extLst>
          </p:cNvPr>
          <p:cNvSpPr txBox="1"/>
          <p:nvPr/>
        </p:nvSpPr>
        <p:spPr>
          <a:xfrm>
            <a:off x="0" y="679629"/>
            <a:ext cx="82219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chemeClr val="accent1">
                    <a:lumMod val="50000"/>
                  </a:schemeClr>
                </a:solidFill>
              </a:rPr>
              <a:t>Tipo de Pensión, Rango, de Edad y Pensión Promedio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28E5E63-0156-4621-BE95-490AAE140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8183"/>
            <a:ext cx="9033040" cy="489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206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206F65-31D3-4ABE-B9D1-00AD97A6AC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5631528-AD41-4B9D-A5C6-DC19F52E7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Distribución de Pensionados Septiembre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40B9340-CAC9-4BB4-9CC3-95F1CAB87F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sz="900"/>
              <a:t>Sesión Ordinaria 10/2021 del 29 de octubre de 2021</a:t>
            </a:r>
            <a:endParaRPr lang="es-MX" sz="90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8656609-B5AA-4377-81CC-A5BF052708E2}"/>
              </a:ext>
            </a:extLst>
          </p:cNvPr>
          <p:cNvSpPr txBox="1"/>
          <p:nvPr/>
        </p:nvSpPr>
        <p:spPr>
          <a:xfrm>
            <a:off x="0" y="645405"/>
            <a:ext cx="60784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600" b="1" dirty="0">
                <a:solidFill>
                  <a:schemeClr val="accent1">
                    <a:lumMod val="50000"/>
                  </a:schemeClr>
                </a:solidFill>
              </a:rPr>
              <a:t>Tipo de Pensión, Rango de Edad y Pensión Mensual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CCD6A42-CA1C-4ED5-9214-162660150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35" y="1002085"/>
            <a:ext cx="9011279" cy="4970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676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3.xml><?xml version="1.0" encoding="utf-8"?>
<a:theme xmlns:a="http://schemas.openxmlformats.org/drawingml/2006/main" name="1_plantilla ipejal 2019">
  <a:themeElements>
    <a:clrScheme name="Personalizado 4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PRESENTACIÓN CONSEJO DIRECTIVO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 CONSEJO DIRECTIVO" id="{430CB279-9208-4DDD-B935-F9EE1B90FA8B}" vid="{161E53D4-5030-466A-B88D-8F64417DF5AB}"/>
    </a:ext>
  </a:extLst>
</a:theme>
</file>

<file path=ppt/theme/theme6.xml><?xml version="1.0" encoding="utf-8"?>
<a:theme xmlns:a="http://schemas.openxmlformats.org/drawingml/2006/main" name="2_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Reflej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AEFB5608-D799-46B1-A258-4E0E97CBC3E7}"/>
    </a:ext>
  </a:extLst>
</a:theme>
</file>

<file path=ppt/theme/theme7.xml><?xml version="1.0" encoding="utf-8"?>
<a:theme xmlns:a="http://schemas.openxmlformats.org/drawingml/2006/main" name="2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2ECD0D2-98A1-45D3-8389-C13677FAD884}"/>
    </a:ext>
  </a:extLst>
</a:theme>
</file>

<file path=ppt/theme/theme8.xml><?xml version="1.0" encoding="utf-8"?>
<a:theme xmlns:a="http://schemas.openxmlformats.org/drawingml/2006/main" name="3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A9D06CD-7291-4C61-8103-39D463664522}"/>
    </a:ext>
  </a:extLst>
</a:theme>
</file>

<file path=ppt/theme/theme9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396</TotalTime>
  <Words>143</Words>
  <Application>Microsoft Office PowerPoint</Application>
  <PresentationFormat>Presentación en pantalla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8</vt:i4>
      </vt:variant>
      <vt:variant>
        <vt:lpstr>Títulos de diapositiva</vt:lpstr>
      </vt:variant>
      <vt:variant>
        <vt:i4>6</vt:i4>
      </vt:variant>
    </vt:vector>
  </HeadingPairs>
  <TitlesOfParts>
    <vt:vector size="23" baseType="lpstr">
      <vt:lpstr>Abadi Extra Light</vt:lpstr>
      <vt:lpstr>Arial</vt:lpstr>
      <vt:lpstr>Arial Nova Light</vt:lpstr>
      <vt:lpstr>Calibri</vt:lpstr>
      <vt:lpstr>Estrangelo Edessa</vt:lpstr>
      <vt:lpstr>Gill Sans MT</vt:lpstr>
      <vt:lpstr>Prompt ExtraLight</vt:lpstr>
      <vt:lpstr>Tenorite</vt:lpstr>
      <vt:lpstr>Wingdings</vt:lpstr>
      <vt:lpstr>Tema Sesiones</vt:lpstr>
      <vt:lpstr>plantilla ipejal 2019</vt:lpstr>
      <vt:lpstr>1_plantilla ipejal 2019</vt:lpstr>
      <vt:lpstr>1_Tema Sesiones</vt:lpstr>
      <vt:lpstr>PRESENTACIÓN CONSEJO DIRECTIVO</vt:lpstr>
      <vt:lpstr>2_Tema Sesiones</vt:lpstr>
      <vt:lpstr>2_plantilla ipejal 2019</vt:lpstr>
      <vt:lpstr>3_plantilla ipejal 2019</vt:lpstr>
      <vt:lpstr>Distribución de Afiliados </vt:lpstr>
      <vt:lpstr>Distribución de Afiliados Septiembre 2021</vt:lpstr>
      <vt:lpstr>Distribución de Afiliados Agosto 2021</vt:lpstr>
      <vt:lpstr>Distribución de Pensionados Septiembre 2021</vt:lpstr>
      <vt:lpstr>Distribución de Pensionados Septiembre 2021</vt:lpstr>
      <vt:lpstr>Distribución de Pensionados Septiembre 2021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Gonzalez Martinez, Maria del Carmen</dc:creator>
  <cp:lastModifiedBy>Gonzalez Martinez, Maria del Carmen</cp:lastModifiedBy>
  <cp:revision>36</cp:revision>
  <dcterms:created xsi:type="dcterms:W3CDTF">2021-03-16T17:19:45Z</dcterms:created>
  <dcterms:modified xsi:type="dcterms:W3CDTF">2021-10-22T16:21:28Z</dcterms:modified>
</cp:coreProperties>
</file>